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604" r:id="rId2"/>
    <p:sldId id="613" r:id="rId3"/>
    <p:sldId id="614" r:id="rId4"/>
    <p:sldId id="569" r:id="rId5"/>
    <p:sldId id="618" r:id="rId6"/>
    <p:sldId id="617" r:id="rId7"/>
    <p:sldId id="619" r:id="rId8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EA80E"/>
    <a:srgbClr val="339933"/>
    <a:srgbClr val="00A00F"/>
    <a:srgbClr val="FF0000"/>
    <a:srgbClr val="00B0F0"/>
    <a:srgbClr val="08F630"/>
    <a:srgbClr val="F4FE76"/>
    <a:srgbClr val="FFFFFF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59" autoAdjust="0"/>
    <p:restoredTop sz="95806" autoAdjust="0"/>
  </p:normalViewPr>
  <p:slideViewPr>
    <p:cSldViewPr snapToGrid="0">
      <p:cViewPr>
        <p:scale>
          <a:sx n="125" d="100"/>
          <a:sy n="125" d="100"/>
        </p:scale>
        <p:origin x="4116" y="924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1/11/2023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1/11/2023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1/11/2023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1/11/2023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1/11/2023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1/11/2023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1/11/2023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hyperlink" Target="https://www.nature.com/articles/4456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7820" y="284694"/>
            <a:ext cx="7273094" cy="940443"/>
          </a:xfrm>
        </p:spPr>
        <p:txBody>
          <a:bodyPr/>
          <a:lstStyle/>
          <a:p>
            <a:r>
              <a:rPr lang="en-US" sz="3600" dirty="0"/>
              <a:t>RB Frequency Analysis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Inhaltsplatzhalter 2">
                <a:extLst>
                  <a:ext uri="{FF2B5EF4-FFF2-40B4-BE49-F238E27FC236}">
                    <a16:creationId xmlns:a16="http://schemas.microsoft.com/office/drawing/2014/main" id="{4CF09DDC-0B1F-8A85-2810-0D0A7E5591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508" y="1314796"/>
                <a:ext cx="11955781" cy="4270860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658352" indent="-609585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80000"/>
                  <a:buFont typeface="Arial"/>
                  <a:buChar char="•"/>
                  <a:defRPr kumimoji="0" sz="40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1pPr>
                <a:lvl2pPr marL="1206978" indent="-609585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90000"/>
                  <a:buFont typeface="Arial"/>
                  <a:buChar char="•"/>
                  <a:defRPr kumimoji="0" sz="34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2pPr>
                <a:lvl3pPr marL="1456908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85000"/>
                  <a:buFont typeface="Arial"/>
                  <a:buChar char="•"/>
                  <a:defRPr kumimoji="0" sz="32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3pPr>
                <a:lvl4pPr marL="1847042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90000"/>
                  <a:buFont typeface="Arial"/>
                  <a:buChar char="•"/>
                  <a:defRPr kumimoji="0" sz="26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4pPr>
                <a:lvl5pPr marL="2200601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Arial"/>
                  <a:buChar char="•"/>
                  <a:defRPr kumimoji="0" sz="26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5pPr>
                <a:lvl6pPr marL="2267655" indent="-243834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 typeface="Arial"/>
                  <a:buChar char="-"/>
                  <a:defRPr kumimoji="0" sz="2667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60256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Arial"/>
                  <a:buChar char="•"/>
                  <a:defRPr kumimoji="0" sz="2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2857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Arial"/>
                  <a:buChar char="▪"/>
                  <a:defRPr kumimoji="0"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882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Arial"/>
                  <a:buChar char="•"/>
                  <a:defRPr kumimoji="0"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8767" indent="0">
                  <a:buNone/>
                </a:pPr>
                <a:r>
                  <a:rPr lang="en-US" sz="1600" dirty="0"/>
                  <a:t>Goal: Use data to better understand frequencies in RB circuit.</a:t>
                </a:r>
              </a:p>
              <a:p>
                <a:pPr marL="48767" indent="0">
                  <a:buNone/>
                </a:pPr>
                <a:endParaRPr lang="en-US" sz="1600" dirty="0"/>
              </a:p>
              <a:p>
                <a:pPr marL="48767" indent="0">
                  <a:buNone/>
                </a:pPr>
                <a:r>
                  <a:rPr lang="en-US" sz="1600" dirty="0"/>
                  <a:t>Approach: 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Find </a:t>
                </a:r>
                <a:r>
                  <a:rPr lang="en-US" sz="1600" b="1" dirty="0"/>
                  <a:t>unknown</a:t>
                </a:r>
                <a:r>
                  <a:rPr lang="en-US" sz="1600" dirty="0"/>
                  <a:t> frequencies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Compare data to PSPICE </a:t>
                </a:r>
                <a:r>
                  <a:rPr lang="en-US" sz="1600" b="1" dirty="0"/>
                  <a:t>simulations</a:t>
                </a:r>
                <a:r>
                  <a:rPr lang="en-US" sz="1600" baseline="30000" dirty="0"/>
                  <a:t>1 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Study </a:t>
                </a:r>
                <a:r>
                  <a:rPr lang="en-US" sz="1600" b="1" dirty="0"/>
                  <a:t>occurrence</a:t>
                </a:r>
                <a:r>
                  <a:rPr lang="en-US" sz="1600" dirty="0"/>
                  <a:t> and the </a:t>
                </a:r>
                <a:r>
                  <a:rPr lang="en-US" sz="1600" b="1" dirty="0"/>
                  <a:t>spread</a:t>
                </a:r>
                <a:r>
                  <a:rPr lang="en-US" sz="1600" dirty="0"/>
                  <a:t> of frequencies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Frequency Position Maps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b="1" dirty="0"/>
                  <a:t>Group </a:t>
                </a:r>
                <a:r>
                  <a:rPr lang="en-US" sz="1600" dirty="0"/>
                  <a:t>frequencies that occur together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Non-Negative Matrix Factorization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Find</a:t>
                </a:r>
                <a:r>
                  <a:rPr lang="en-US" sz="1600" b="1" dirty="0"/>
                  <a:t> origin </a:t>
                </a:r>
                <a:r>
                  <a:rPr lang="en-US" sz="1600" dirty="0"/>
                  <a:t>of</a:t>
                </a:r>
                <a:r>
                  <a:rPr lang="en-US" sz="1600" b="1" dirty="0"/>
                  <a:t> </a:t>
                </a:r>
                <a:r>
                  <a:rPr lang="en-US" sz="1600" dirty="0"/>
                  <a:t>frequencies groups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b="1" dirty="0"/>
                  <a:t> Causal discovery</a:t>
                </a:r>
              </a:p>
            </p:txBody>
          </p:sp>
        </mc:Choice>
        <mc:Fallback xmlns="">
          <p:sp>
            <p:nvSpPr>
              <p:cNvPr id="64" name="Inhaltsplatzhalter 2">
                <a:extLst>
                  <a:ext uri="{FF2B5EF4-FFF2-40B4-BE49-F238E27FC236}">
                    <a16:creationId xmlns:a16="http://schemas.microsoft.com/office/drawing/2014/main" id="{4CF09DDC-0B1F-8A85-2810-0D0A7E559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08" y="1314796"/>
                <a:ext cx="11955781" cy="4270860"/>
              </a:xfrm>
              <a:prstGeom prst="rect">
                <a:avLst/>
              </a:prstGeom>
              <a:blipFill>
                <a:blip r:embed="rId2"/>
                <a:stretch>
                  <a:fillRect t="-42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ABABDBE4-6652-9E6B-BFB3-AD12497CBF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7141882" y="251730"/>
            <a:ext cx="4873079" cy="17068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5EC4D3AC-25FB-5466-F5F6-EE4AE0EB9A99}"/>
              </a:ext>
            </a:extLst>
          </p:cNvPr>
          <p:cNvSpPr txBox="1"/>
          <p:nvPr/>
        </p:nvSpPr>
        <p:spPr>
          <a:xfrm>
            <a:off x="915566" y="6092889"/>
            <a:ext cx="6277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/>
            <a:r>
              <a:rPr lang="en-US" sz="1400" baseline="30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contributed by MPE-PE STEAM-Team</a:t>
            </a:r>
          </a:p>
        </p:txBody>
      </p:sp>
    </p:spTree>
    <p:extLst>
      <p:ext uri="{BB962C8B-B14F-4D97-AF65-F5344CB8AC3E}">
        <p14:creationId xmlns:p14="http://schemas.microsoft.com/office/powerpoint/2010/main" val="2477364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7819" y="284694"/>
            <a:ext cx="10731961" cy="940443"/>
          </a:xfrm>
        </p:spPr>
        <p:txBody>
          <a:bodyPr/>
          <a:lstStyle/>
          <a:p>
            <a:r>
              <a:rPr lang="en-US" sz="3600" dirty="0"/>
              <a:t>1. Compare data to PSPICE simulations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4" name="Inhaltsplatzhalter 2">
            <a:extLst>
              <a:ext uri="{FF2B5EF4-FFF2-40B4-BE49-F238E27FC236}">
                <a16:creationId xmlns:a16="http://schemas.microsoft.com/office/drawing/2014/main" id="{4CF09DDC-0B1F-8A85-2810-0D0A7E5591E3}"/>
              </a:ext>
            </a:extLst>
          </p:cNvPr>
          <p:cNvSpPr txBox="1">
            <a:spLocks/>
          </p:cNvSpPr>
          <p:nvPr/>
        </p:nvSpPr>
        <p:spPr>
          <a:xfrm>
            <a:off x="609599" y="1325607"/>
            <a:ext cx="11955781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endParaRPr lang="en-US" sz="1600" b="1" dirty="0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766410F9-4320-7E7C-18B2-08DF91BE7BF8}"/>
              </a:ext>
            </a:extLst>
          </p:cNvPr>
          <p:cNvSpPr txBox="1">
            <a:spLocks/>
          </p:cNvSpPr>
          <p:nvPr/>
        </p:nvSpPr>
        <p:spPr>
          <a:xfrm>
            <a:off x="761999" y="1478007"/>
            <a:ext cx="11955781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endParaRPr lang="en-US" sz="1600" b="1" dirty="0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963B9A2D-5852-9947-394B-EE4803641293}"/>
              </a:ext>
            </a:extLst>
          </p:cNvPr>
          <p:cNvGrpSpPr/>
          <p:nvPr/>
        </p:nvGrpSpPr>
        <p:grpSpPr>
          <a:xfrm>
            <a:off x="1623166" y="2476326"/>
            <a:ext cx="5171334" cy="2780061"/>
            <a:chOff x="683366" y="2102507"/>
            <a:chExt cx="5171334" cy="2780061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68B860D7-34F3-A044-5AB4-3AB5204F6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457" y="2542485"/>
              <a:ext cx="5162243" cy="2340083"/>
            </a:xfrm>
            <a:prstGeom prst="rect">
              <a:avLst/>
            </a:prstGeom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C2A9F2F6-0ED8-51FC-3B9D-BAD06C9833A5}"/>
                </a:ext>
              </a:extLst>
            </p:cNvPr>
            <p:cNvSpPr txBox="1"/>
            <p:nvPr/>
          </p:nvSpPr>
          <p:spPr>
            <a:xfrm>
              <a:off x="683366" y="2102507"/>
              <a:ext cx="443127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E. </a:t>
              </a:r>
              <a:r>
                <a:rPr lang="en-US" sz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Ravaioli</a:t>
              </a:r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and M. </a:t>
              </a:r>
              <a:r>
                <a:rPr lang="en-US" sz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Janitschke</a:t>
              </a:r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– Analyzing Fast Power Abort (FPA) tests</a:t>
              </a:r>
            </a:p>
            <a:p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MP3 day – 2022/12/01</a:t>
              </a:r>
            </a:p>
          </p:txBody>
        </p:sp>
      </p:grp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DBD57AEE-D9CD-02E0-33A8-96454EF140B1}"/>
              </a:ext>
            </a:extLst>
          </p:cNvPr>
          <p:cNvSpPr txBox="1">
            <a:spLocks/>
          </p:cNvSpPr>
          <p:nvPr/>
        </p:nvSpPr>
        <p:spPr>
          <a:xfrm>
            <a:off x="600508" y="1314796"/>
            <a:ext cx="11955781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r>
              <a:rPr lang="en-US" sz="1600" dirty="0"/>
              <a:t>Conclusion:</a:t>
            </a:r>
          </a:p>
          <a:p>
            <a:r>
              <a:rPr lang="en-US" sz="1600" dirty="0"/>
              <a:t>Initially analyze </a:t>
            </a:r>
            <a:r>
              <a:rPr lang="en-US" sz="1600" b="1" dirty="0" err="1"/>
              <a:t>U_Diode</a:t>
            </a:r>
            <a:r>
              <a:rPr lang="en-US" sz="1600" b="1" dirty="0"/>
              <a:t> </a:t>
            </a:r>
            <a:r>
              <a:rPr lang="en-US" sz="1600" dirty="0"/>
              <a:t>data</a:t>
            </a:r>
          </a:p>
          <a:p>
            <a:r>
              <a:rPr lang="en-US" sz="1600" dirty="0"/>
              <a:t>Focus on plateaus after energy extraction</a:t>
            </a:r>
          </a:p>
          <a:p>
            <a:pPr marL="48767" indent="0">
              <a:buNone/>
            </a:pPr>
            <a:endParaRPr lang="en-US" sz="16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F130ED1-259E-7F5A-DC82-218F186F8E13}"/>
              </a:ext>
            </a:extLst>
          </p:cNvPr>
          <p:cNvSpPr txBox="1"/>
          <p:nvPr/>
        </p:nvSpPr>
        <p:spPr>
          <a:xfrm>
            <a:off x="960120" y="61671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 2021-03-31 07:57:35.120000 Primary Quench at el. Position 141	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B4F32E-E728-D8DC-CC9B-E7AC1C502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462" y="3275568"/>
            <a:ext cx="3485103" cy="24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34AABFE-B4DD-9454-5AD3-6759B84B7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318" y="890655"/>
            <a:ext cx="3297390" cy="23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560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7820" y="284694"/>
            <a:ext cx="7273094" cy="940443"/>
          </a:xfrm>
        </p:spPr>
        <p:txBody>
          <a:bodyPr/>
          <a:lstStyle/>
          <a:p>
            <a:r>
              <a:rPr lang="en-US" sz="3600" dirty="0"/>
              <a:t>2. Frequency Position Maps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4" name="Inhaltsplatzhalter 2">
            <a:extLst>
              <a:ext uri="{FF2B5EF4-FFF2-40B4-BE49-F238E27FC236}">
                <a16:creationId xmlns:a16="http://schemas.microsoft.com/office/drawing/2014/main" id="{4CF09DDC-0B1F-8A85-2810-0D0A7E5591E3}"/>
              </a:ext>
            </a:extLst>
          </p:cNvPr>
          <p:cNvSpPr txBox="1">
            <a:spLocks/>
          </p:cNvSpPr>
          <p:nvPr/>
        </p:nvSpPr>
        <p:spPr>
          <a:xfrm>
            <a:off x="609599" y="1325607"/>
            <a:ext cx="11955781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r>
              <a:rPr lang="en-US" sz="1600" dirty="0"/>
              <a:t>Fast Fourier transform </a:t>
            </a:r>
            <a:r>
              <a:rPr lang="en-US" sz="1600" dirty="0" err="1"/>
              <a:t>U_Diode</a:t>
            </a:r>
            <a:r>
              <a:rPr lang="en-US" sz="1600" dirty="0"/>
              <a:t> plateaus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CCC29709-4DFE-DA69-6EC9-FDF400C6661D}"/>
              </a:ext>
            </a:extLst>
          </p:cNvPr>
          <p:cNvSpPr txBox="1"/>
          <p:nvPr/>
        </p:nvSpPr>
        <p:spPr>
          <a:xfrm>
            <a:off x="960120" y="61671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 2021-03-31 07:57:35.120000 Primary Quench at el. Position 141	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3F016E5-5FCE-621F-6C87-A97B80C0E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10" y="1928921"/>
            <a:ext cx="4303189" cy="320739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55FA711-1DDE-9518-DBC6-62F8A895A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5"/>
          <a:stretch/>
        </p:blipFill>
        <p:spPr>
          <a:xfrm>
            <a:off x="7093228" y="2024362"/>
            <a:ext cx="4775964" cy="2981824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50B572-59E9-7E33-6533-2319066822FF}"/>
              </a:ext>
            </a:extLst>
          </p:cNvPr>
          <p:cNvGrpSpPr/>
          <p:nvPr/>
        </p:nvGrpSpPr>
        <p:grpSpPr>
          <a:xfrm>
            <a:off x="417820" y="2113765"/>
            <a:ext cx="1952718" cy="2843518"/>
            <a:chOff x="6483821" y="2284236"/>
            <a:chExt cx="2511874" cy="365775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6966C91-B528-C955-EAE0-D36DAF830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33" r="46294"/>
            <a:stretch/>
          </p:blipFill>
          <p:spPr>
            <a:xfrm>
              <a:off x="6483821" y="2284236"/>
              <a:ext cx="2435404" cy="3014481"/>
            </a:xfrm>
            <a:prstGeom prst="rect">
              <a:avLst/>
            </a:prstGeom>
          </p:spPr>
        </p:pic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850FBDA9-6E00-2326-517B-15AF2E1FABA8}"/>
                </a:ext>
              </a:extLst>
            </p:cNvPr>
            <p:cNvGrpSpPr/>
            <p:nvPr/>
          </p:nvGrpSpPr>
          <p:grpSpPr>
            <a:xfrm>
              <a:off x="7083690" y="3134840"/>
              <a:ext cx="1912005" cy="2807149"/>
              <a:chOff x="7408246" y="2070221"/>
              <a:chExt cx="1598356" cy="2346645"/>
            </a:xfrm>
          </p:grpSpPr>
          <p:grpSp>
            <p:nvGrpSpPr>
              <p:cNvPr id="7" name="Gruppieren 6">
                <a:extLst>
                  <a:ext uri="{FF2B5EF4-FFF2-40B4-BE49-F238E27FC236}">
                    <a16:creationId xmlns:a16="http://schemas.microsoft.com/office/drawing/2014/main" id="{BBEDF87C-4BF2-5736-9FD3-FEFAE6C73931}"/>
                  </a:ext>
                </a:extLst>
              </p:cNvPr>
              <p:cNvGrpSpPr/>
              <p:nvPr/>
            </p:nvGrpSpPr>
            <p:grpSpPr>
              <a:xfrm>
                <a:off x="7408246" y="2070221"/>
                <a:ext cx="1598356" cy="2346645"/>
                <a:chOff x="7068895" y="2150019"/>
                <a:chExt cx="2194073" cy="3221260"/>
              </a:xfrm>
            </p:grpSpPr>
            <p:cxnSp>
              <p:nvCxnSpPr>
                <p:cNvPr id="9" name="Gerade Verbindung mit Pfeil 8">
                  <a:extLst>
                    <a:ext uri="{FF2B5EF4-FFF2-40B4-BE49-F238E27FC236}">
                      <a16:creationId xmlns:a16="http://schemas.microsoft.com/office/drawing/2014/main" id="{02B6042C-CED5-8641-B232-65C67F634D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46757" y="2774238"/>
                  <a:ext cx="0" cy="230396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Gerade Verbindung mit Pfeil 10">
                  <a:extLst>
                    <a:ext uri="{FF2B5EF4-FFF2-40B4-BE49-F238E27FC236}">
                      <a16:creationId xmlns:a16="http://schemas.microsoft.com/office/drawing/2014/main" id="{8410DB87-9026-6C7C-87D1-953454205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88225" y="3315563"/>
                  <a:ext cx="0" cy="1557873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Gerade Verbindung mit Pfeil 11">
                  <a:extLst>
                    <a:ext uri="{FF2B5EF4-FFF2-40B4-BE49-F238E27FC236}">
                      <a16:creationId xmlns:a16="http://schemas.microsoft.com/office/drawing/2014/main" id="{6C38B1C7-CF75-1F55-0E45-585DDCDB47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1878" y="4037308"/>
                  <a:ext cx="0" cy="649217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483EEF43-4161-8CD8-7427-77685ED2FBC8}"/>
                    </a:ext>
                  </a:extLst>
                </p:cNvPr>
                <p:cNvSpPr txBox="1"/>
                <p:nvPr/>
              </p:nvSpPr>
              <p:spPr>
                <a:xfrm>
                  <a:off x="7068895" y="5054417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PC Switch off</a:t>
                  </a:r>
                </a:p>
              </p:txBody>
            </p:sp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287B94B6-6CA1-8910-2C2B-0A78CD6BAF1F}"/>
                    </a:ext>
                  </a:extLst>
                </p:cNvPr>
                <p:cNvSpPr txBox="1"/>
                <p:nvPr/>
              </p:nvSpPr>
              <p:spPr>
                <a:xfrm>
                  <a:off x="7224901" y="4826912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1st EE switch off</a:t>
                  </a:r>
                </a:p>
              </p:txBody>
            </p:sp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2C985B66-3C73-3939-D624-3841776F86CA}"/>
                    </a:ext>
                  </a:extLst>
                </p:cNvPr>
                <p:cNvSpPr txBox="1"/>
                <p:nvPr/>
              </p:nvSpPr>
              <p:spPr>
                <a:xfrm>
                  <a:off x="7815547" y="4639398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2nd EE switch off</a:t>
                  </a:r>
                </a:p>
              </p:txBody>
            </p:sp>
            <p:grpSp>
              <p:nvGrpSpPr>
                <p:cNvPr id="20" name="Gruppieren 19">
                  <a:extLst>
                    <a:ext uri="{FF2B5EF4-FFF2-40B4-BE49-F238E27FC236}">
                      <a16:creationId xmlns:a16="http://schemas.microsoft.com/office/drawing/2014/main" id="{D6BD7ECE-B55C-0EB8-9851-33AD850183D9}"/>
                    </a:ext>
                  </a:extLst>
                </p:cNvPr>
                <p:cNvGrpSpPr/>
                <p:nvPr/>
              </p:nvGrpSpPr>
              <p:grpSpPr>
                <a:xfrm>
                  <a:off x="7388224" y="2150019"/>
                  <a:ext cx="1682190" cy="1564057"/>
                  <a:chOff x="7388224" y="2150019"/>
                  <a:chExt cx="1682190" cy="1564057"/>
                </a:xfrm>
              </p:grpSpPr>
              <p:grpSp>
                <p:nvGrpSpPr>
                  <p:cNvPr id="21" name="Gruppieren 20">
                    <a:extLst>
                      <a:ext uri="{FF2B5EF4-FFF2-40B4-BE49-F238E27FC236}">
                        <a16:creationId xmlns:a16="http://schemas.microsoft.com/office/drawing/2014/main" id="{A9B07F98-09B0-0D1F-35B3-B84C168B57F4}"/>
                      </a:ext>
                    </a:extLst>
                  </p:cNvPr>
                  <p:cNvGrpSpPr/>
                  <p:nvPr/>
                </p:nvGrpSpPr>
                <p:grpSpPr>
                  <a:xfrm>
                    <a:off x="7566475" y="2589485"/>
                    <a:ext cx="1503939" cy="1124591"/>
                    <a:chOff x="7566475" y="2589485"/>
                    <a:chExt cx="1503939" cy="1124591"/>
                  </a:xfrm>
                </p:grpSpPr>
                <p:sp>
                  <p:nvSpPr>
                    <p:cNvPr id="23" name="Rechteck 22">
                      <a:extLst>
                        <a:ext uri="{FF2B5EF4-FFF2-40B4-BE49-F238E27FC236}">
                          <a16:creationId xmlns:a16="http://schemas.microsoft.com/office/drawing/2014/main" id="{8C7410F9-C93E-56C1-0714-989C5CC5B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6475" y="2589485"/>
                      <a:ext cx="419295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 dirty="0"/>
                    </a:p>
                  </p:txBody>
                </p:sp>
                <p:sp>
                  <p:nvSpPr>
                    <p:cNvPr id="24" name="Rechteck 23">
                      <a:extLst>
                        <a:ext uri="{FF2B5EF4-FFF2-40B4-BE49-F238E27FC236}">
                          <a16:creationId xmlns:a16="http://schemas.microsoft.com/office/drawing/2014/main" id="{AA8AC929-83E0-FF34-8484-6255E4056F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4985" y="3242715"/>
                      <a:ext cx="865429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rgbClr val="92D050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/>
                    </a:p>
                  </p:txBody>
                </p:sp>
              </p:grpSp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1E80A02A-2C76-25A1-0F43-87EEC3CCE5E0}"/>
                      </a:ext>
                    </a:extLst>
                  </p:cNvPr>
                  <p:cNvSpPr txBox="1"/>
                  <p:nvPr/>
                </p:nvSpPr>
                <p:spPr>
                  <a:xfrm>
                    <a:off x="7388224" y="2150019"/>
                    <a:ext cx="791946" cy="4997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1</a:t>
                    </a:r>
                    <a:r>
                      <a:rPr lang="en-US" sz="800" baseline="300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st</a:t>
                    </a:r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 EE </a:t>
                    </a:r>
                  </a:p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Plateau</a:t>
                    </a:r>
                  </a:p>
                </p:txBody>
              </p:sp>
            </p:grpSp>
          </p:grpSp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CC738F0-4C18-1318-0B0A-8E21090FD3C6}"/>
                  </a:ext>
                </a:extLst>
              </p:cNvPr>
              <p:cNvSpPr txBox="1"/>
              <p:nvPr/>
            </p:nvSpPr>
            <p:spPr>
              <a:xfrm>
                <a:off x="8284470" y="2551718"/>
                <a:ext cx="576923" cy="364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2</a:t>
                </a:r>
                <a:r>
                  <a:rPr lang="en-US" sz="800" baseline="300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nd</a:t>
                </a:r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EE </a:t>
                </a:r>
              </a:p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Plateau</a:t>
                </a:r>
              </a:p>
            </p:txBody>
          </p:sp>
        </p:grpSp>
      </p:grp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71F784C3-BF5F-A646-27C0-E0478A0AB343}"/>
              </a:ext>
            </a:extLst>
          </p:cNvPr>
          <p:cNvSpPr/>
          <p:nvPr/>
        </p:nvSpPr>
        <p:spPr>
          <a:xfrm>
            <a:off x="6609591" y="2944297"/>
            <a:ext cx="433835" cy="622492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fft</a:t>
            </a:r>
            <a:endParaRPr lang="de-AT" sz="1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6C6B769-80B6-AF06-FB4B-7A9F752CE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28" r="50597" b="93868"/>
          <a:stretch/>
        </p:blipFill>
        <p:spPr>
          <a:xfrm>
            <a:off x="1308469" y="1921301"/>
            <a:ext cx="390526" cy="1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91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 Non-Negative Matrix Factorization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000" dirty="0"/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b="1" dirty="0"/>
                  <a:t>events * positions </a:t>
                </a:r>
                <a:r>
                  <a:rPr lang="en-US" sz="1100" dirty="0"/>
                  <a:t>(560 x 154)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:r>
                  <a:rPr lang="en-US" sz="1100" b="1" dirty="0"/>
                  <a:t>frequencies</a:t>
                </a:r>
                <a:r>
                  <a:rPr lang="en-US" sz="1100" dirty="0"/>
                  <a:t> (0-360Hz)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components (5)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reconstructed event at position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components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100" dirty="0"/>
                  <a:t>… presence of components</a:t>
                </a: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lim>
                    </m:limLow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endParaRPr lang="en-US" sz="1200" dirty="0"/>
              </a:p>
              <a:p>
                <a:pPr marL="597393" lvl="1" indent="0">
                  <a:buNone/>
                </a:pPr>
                <a:endParaRPr lang="en-US" sz="120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700E22A-D997-6C21-9A73-3BBC8340D628}"/>
              </a:ext>
            </a:extLst>
          </p:cNvPr>
          <p:cNvSpPr txBox="1"/>
          <p:nvPr/>
        </p:nvSpPr>
        <p:spPr>
          <a:xfrm>
            <a:off x="960120" y="61671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 2021-03-31 07:57:35.120000 Primary Quench at el. Position 141	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5DEED699-EB01-116A-8F03-99936183ADBF}"/>
              </a:ext>
            </a:extLst>
          </p:cNvPr>
          <p:cNvGrpSpPr/>
          <p:nvPr/>
        </p:nvGrpSpPr>
        <p:grpSpPr>
          <a:xfrm>
            <a:off x="295000" y="3793187"/>
            <a:ext cx="3304958" cy="2259390"/>
            <a:chOff x="718810" y="3105463"/>
            <a:chExt cx="4345678" cy="2970864"/>
          </a:xfrm>
        </p:grpSpPr>
        <p:pic>
          <p:nvPicPr>
            <p:cNvPr id="34" name="Inhaltsplatzhalter 5">
              <a:extLst>
                <a:ext uri="{FF2B5EF4-FFF2-40B4-BE49-F238E27FC236}">
                  <a16:creationId xmlns:a16="http://schemas.microsoft.com/office/drawing/2014/main" id="{AC6AA84D-70E1-735D-4224-134A6DC2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139"/>
            <a:stretch/>
          </p:blipFill>
          <p:spPr>
            <a:xfrm>
              <a:off x="4340823" y="3240111"/>
              <a:ext cx="723665" cy="22296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" name="Picture 22">
              <a:extLst>
                <a:ext uri="{FF2B5EF4-FFF2-40B4-BE49-F238E27FC236}">
                  <a16:creationId xmlns:a16="http://schemas.microsoft.com/office/drawing/2014/main" id="{528CCFDD-00D8-F9BD-7CAA-BBE96515F3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0" b="4043"/>
            <a:stretch/>
          </p:blipFill>
          <p:spPr bwMode="auto">
            <a:xfrm>
              <a:off x="718810" y="5642589"/>
              <a:ext cx="3835142" cy="433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086B0CC4-8BCA-5205-3A04-290C3870A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0409" y="3105463"/>
              <a:ext cx="3271943" cy="2522859"/>
            </a:xfrm>
            <a:prstGeom prst="rect">
              <a:avLst/>
            </a:prstGeom>
          </p:spPr>
        </p:pic>
      </p:grpSp>
      <p:pic>
        <p:nvPicPr>
          <p:cNvPr id="39" name="Picture 8">
            <a:extLst>
              <a:ext uri="{FF2B5EF4-FFF2-40B4-BE49-F238E27FC236}">
                <a16:creationId xmlns:a16="http://schemas.microsoft.com/office/drawing/2014/main" id="{FE097D0B-D08F-EB68-7ED7-8CBFE87FF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031" y="1155848"/>
            <a:ext cx="7748812" cy="484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nhaltsplatzhalter 5">
            <a:extLst>
              <a:ext uri="{FF2B5EF4-FFF2-40B4-BE49-F238E27FC236}">
                <a16:creationId xmlns:a16="http://schemas.microsoft.com/office/drawing/2014/main" id="{DA94E87A-08D9-CE2C-D1A0-25B42DC0EF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425" t="26191" r="2485" b="41139"/>
          <a:stretch/>
        </p:blipFill>
        <p:spPr>
          <a:xfrm>
            <a:off x="11781843" y="1425748"/>
            <a:ext cx="281570" cy="8675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52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D83FF-F701-AC36-1D57-69081C18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4. Causal Discovery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C65FEB-21E9-A6D4-BF9D-E0B139D1B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Inhaltsplatzhalter 5">
                <a:extLst>
                  <a:ext uri="{FF2B5EF4-FFF2-40B4-BE49-F238E27FC236}">
                    <a16:creationId xmlns:a16="http://schemas.microsoft.com/office/drawing/2014/main" id="{6585DB03-418D-396C-19DB-AE0725E93CD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49892511"/>
                  </p:ext>
                </p:extLst>
              </p:nvPr>
            </p:nvGraphicFramePr>
            <p:xfrm>
              <a:off x="431800" y="1160422"/>
              <a:ext cx="11099799" cy="4869691"/>
            </p:xfrm>
            <a:graphic>
              <a:graphicData uri="http://schemas.openxmlformats.org/drawingml/2006/table">
                <a:tbl>
                  <a:tblPr/>
                  <a:tblGrid>
                    <a:gridCol w="758758">
                      <a:extLst>
                        <a:ext uri="{9D8B030D-6E8A-4147-A177-3AD203B41FA5}">
                          <a16:colId xmlns:a16="http://schemas.microsoft.com/office/drawing/2014/main" val="2189031292"/>
                        </a:ext>
                      </a:extLst>
                    </a:gridCol>
                    <a:gridCol w="1871207">
                      <a:extLst>
                        <a:ext uri="{9D8B030D-6E8A-4147-A177-3AD203B41FA5}">
                          <a16:colId xmlns:a16="http://schemas.microsoft.com/office/drawing/2014/main" val="2114066509"/>
                        </a:ext>
                      </a:extLst>
                    </a:gridCol>
                    <a:gridCol w="1711282">
                      <a:extLst>
                        <a:ext uri="{9D8B030D-6E8A-4147-A177-3AD203B41FA5}">
                          <a16:colId xmlns:a16="http://schemas.microsoft.com/office/drawing/2014/main" val="315818864"/>
                        </a:ext>
                      </a:extLst>
                    </a:gridCol>
                    <a:gridCol w="2239814">
                      <a:extLst>
                        <a:ext uri="{9D8B030D-6E8A-4147-A177-3AD203B41FA5}">
                          <a16:colId xmlns:a16="http://schemas.microsoft.com/office/drawing/2014/main" val="2928039140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3932459460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3562627827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4101494576"/>
                        </a:ext>
                      </a:extLst>
                    </a:gridCol>
                  </a:tblGrid>
                  <a:tr h="54969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Component Number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Component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Dominant Frequencies [Hz]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Highest Correlation to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Source Direction</a:t>
                          </a: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11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Propagation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Potential Confounder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Domain Expert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09450272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Offset (low frequency)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Current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Quenched Magnet Manufacturer 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EE Voltage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Quenched Magnet Outer Cable Type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Energy extraction</a:t>
                          </a: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Across all magnets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Transient response after energy extraction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7678596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Offset (high frequency)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Quenched Magnet Manufacturer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Date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Quenched Magnet Outer Cable Type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Current</a:t>
                          </a:r>
                        </a:p>
                        <a:p>
                          <a:pPr marL="228600" marR="0" lvl="0" indent="-22860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EE Voltage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Quench</a:t>
                          </a:r>
                          <a:endParaRPr lang="en-US" sz="900" b="0" i="1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Physical across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cryocell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Propagation of noise within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cryocell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1530965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65, 184, 302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</a:t>
                          </a:r>
                        </a:p>
                        <a:p>
                          <a:pPr marL="228600" marR="0" lvl="0" indent="-22860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Quenched Magnet Outer Cable Type</a:t>
                          </a:r>
                        </a:p>
                        <a:p>
                          <a:pPr marL="228600" marR="0" lvl="0" indent="-22860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Quenched Magnet Manufacturer</a:t>
                          </a:r>
                        </a:p>
                        <a:p>
                          <a:pPr marL="228600" marR="0" lvl="0" indent="-22860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EE Voltage</a:t>
                          </a:r>
                        </a:p>
                        <a:p>
                          <a:pPr marL="228600" marR="0" lvl="0" indent="-22860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Quenched Magnet Inner Cable Type</a:t>
                          </a:r>
                        </a:p>
                        <a:p>
                          <a:pPr marL="228600" marR="0" lvl="0" indent="-22860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Quenched Magnet Age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Quench + Phys. neighbors</a:t>
                          </a:r>
                          <a:endParaRPr lang="en-US" sz="900" b="0" i="1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Electrical across all magnets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84612590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143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QPS Crate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</a:t>
                          </a:r>
                        </a:p>
                        <a:p>
                          <a:pPr marL="228600" marR="0" lvl="0" indent="-22860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Energy Extraction Resistance</a:t>
                          </a:r>
                        </a:p>
                        <a:p>
                          <a:pPr marL="228600" marR="0" lvl="0" indent="-22860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Earth Current</a:t>
                          </a:r>
                        </a:p>
                        <a:p>
                          <a:pPr marL="228600" marR="0" lvl="0" indent="-22860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Inner+Outer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Cable Type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?</a:t>
                          </a: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Repetitive pattern within QPS crate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Aliasing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Jens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Steckert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3314645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106, 209, 252, 355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RB.A78</a:t>
                          </a:r>
                        </a:p>
                        <a:p>
                          <a:pPr marL="228600" marR="0" lvl="0" indent="-22860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 Outer Cable Type</a:t>
                          </a:r>
                        </a:p>
                        <a:p>
                          <a:pPr marL="228600" marR="0" lvl="0" indent="-22860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Diode Type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Power converter RB.A78</a:t>
                          </a: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Physical across </a:t>
                          </a:r>
                          <a14:m>
                            <m:oMath xmlns:m="http://schemas.openxmlformats.org/officeDocument/2006/math">
                              <m:r>
                                <a:rPr lang="en-US" sz="900" b="0" i="1" u="none" strike="noStrike" noProof="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 magnets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Output filter of power converter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Hugues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Thiesen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Yves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Thurel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86328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Inhaltsplatzhalter 5">
                <a:extLst>
                  <a:ext uri="{FF2B5EF4-FFF2-40B4-BE49-F238E27FC236}">
                    <a16:creationId xmlns:a16="http://schemas.microsoft.com/office/drawing/2014/main" id="{6585DB03-418D-396C-19DB-AE0725E93CD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49892511"/>
                  </p:ext>
                </p:extLst>
              </p:nvPr>
            </p:nvGraphicFramePr>
            <p:xfrm>
              <a:off x="431800" y="1160422"/>
              <a:ext cx="11099799" cy="4869691"/>
            </p:xfrm>
            <a:graphic>
              <a:graphicData uri="http://schemas.openxmlformats.org/drawingml/2006/table">
                <a:tbl>
                  <a:tblPr/>
                  <a:tblGrid>
                    <a:gridCol w="758758">
                      <a:extLst>
                        <a:ext uri="{9D8B030D-6E8A-4147-A177-3AD203B41FA5}">
                          <a16:colId xmlns:a16="http://schemas.microsoft.com/office/drawing/2014/main" val="2189031292"/>
                        </a:ext>
                      </a:extLst>
                    </a:gridCol>
                    <a:gridCol w="1871207">
                      <a:extLst>
                        <a:ext uri="{9D8B030D-6E8A-4147-A177-3AD203B41FA5}">
                          <a16:colId xmlns:a16="http://schemas.microsoft.com/office/drawing/2014/main" val="2114066509"/>
                        </a:ext>
                      </a:extLst>
                    </a:gridCol>
                    <a:gridCol w="1711282">
                      <a:extLst>
                        <a:ext uri="{9D8B030D-6E8A-4147-A177-3AD203B41FA5}">
                          <a16:colId xmlns:a16="http://schemas.microsoft.com/office/drawing/2014/main" val="315818864"/>
                        </a:ext>
                      </a:extLst>
                    </a:gridCol>
                    <a:gridCol w="2239814">
                      <a:extLst>
                        <a:ext uri="{9D8B030D-6E8A-4147-A177-3AD203B41FA5}">
                          <a16:colId xmlns:a16="http://schemas.microsoft.com/office/drawing/2014/main" val="2928039140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3932459460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3562627827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4101494576"/>
                        </a:ext>
                      </a:extLst>
                    </a:gridCol>
                  </a:tblGrid>
                  <a:tr h="54969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Component Number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Component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Dominant Frequencies [Hz]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Highest Correlation to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3333" r="-199597" b="-7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Potential Confounder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Domain Expert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09450272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Offset (low frequency)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Current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Quenched Magnet Manufacturer 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EE Voltage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Quenched Magnet Outer Cable Type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65493" r="-199597" b="-400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Transient response after energy extraction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7678596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Offset (high frequency)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Quenched Magnet Manufacturer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Date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Quenched Magnet Outer Cable Type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Current</a:t>
                          </a:r>
                        </a:p>
                        <a:p>
                          <a:pPr marL="228600" marR="0" lvl="0" indent="-22860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EE Voltage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165493" r="-199597" b="-300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Propagation of noise within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cryocell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1530965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65, 184, 302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</a:t>
                          </a:r>
                        </a:p>
                        <a:p>
                          <a:pPr marL="228600" marR="0" lvl="0" indent="-22860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Quenched Magnet Outer Cable Type</a:t>
                          </a:r>
                        </a:p>
                        <a:p>
                          <a:pPr marL="228600" marR="0" lvl="0" indent="-22860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Quenched Magnet Manufacturer</a:t>
                          </a:r>
                        </a:p>
                        <a:p>
                          <a:pPr marL="228600" marR="0" lvl="0" indent="-22860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EE Voltage</a:t>
                          </a:r>
                        </a:p>
                        <a:p>
                          <a:pPr marL="228600" marR="0" lvl="0" indent="-22860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Quenched Magnet Inner Cable Type</a:t>
                          </a:r>
                        </a:p>
                        <a:p>
                          <a:pPr marL="228600" marR="0" lvl="0" indent="-22860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Quenched Magnet Age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265493" r="-199597" b="-200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84612590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143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QPS Crate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</a:t>
                          </a:r>
                        </a:p>
                        <a:p>
                          <a:pPr marL="228600" marR="0" lvl="0" indent="-22860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Energy Extraction Resistance</a:t>
                          </a:r>
                        </a:p>
                        <a:p>
                          <a:pPr marL="228600" marR="0" lvl="0" indent="-22860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Earth Current</a:t>
                          </a:r>
                        </a:p>
                        <a:p>
                          <a:pPr marL="228600" marR="0" lvl="0" indent="-22860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Inner+Outer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Cable Type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365493" r="-199597" b="-100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Aliasing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Jens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Steckert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3314645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106, 209, 252, 355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RB.A78</a:t>
                          </a:r>
                        </a:p>
                        <a:p>
                          <a:pPr marL="228600" marR="0" lvl="0" indent="-22860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 Outer Cable Type</a:t>
                          </a:r>
                        </a:p>
                        <a:p>
                          <a:pPr marL="228600" marR="0" lvl="0" indent="-22860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AutoNum type="arabicPeriod"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Diode Type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465493" r="-199597" b="-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Output filter of power converter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Hugues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Thiesen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Yves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Thurel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863283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4907845-D94D-9A32-7D05-B9AC22A925EA}"/>
              </a:ext>
            </a:extLst>
          </p:cNvPr>
          <p:cNvGrpSpPr/>
          <p:nvPr/>
        </p:nvGrpSpPr>
        <p:grpSpPr>
          <a:xfrm>
            <a:off x="1390653" y="1712270"/>
            <a:ext cx="1659728" cy="4485329"/>
            <a:chOff x="1390653" y="1712270"/>
            <a:chExt cx="1659728" cy="4485329"/>
          </a:xfrm>
        </p:grpSpPr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8B58C452-A98A-38E7-6BF7-1D348880CD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88" t="5574" r="19489" b="76223"/>
            <a:stretch/>
          </p:blipFill>
          <p:spPr bwMode="auto">
            <a:xfrm>
              <a:off x="1390653" y="1712270"/>
              <a:ext cx="1381124" cy="88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nhaltsplatzhalter 5">
              <a:extLst>
                <a:ext uri="{FF2B5EF4-FFF2-40B4-BE49-F238E27FC236}">
                  <a16:creationId xmlns:a16="http://schemas.microsoft.com/office/drawing/2014/main" id="{3CB35A37-9723-8692-61B3-0A6FD2EA9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773"/>
            <a:stretch/>
          </p:blipFill>
          <p:spPr>
            <a:xfrm>
              <a:off x="2771777" y="1714651"/>
              <a:ext cx="278604" cy="8417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EEC70D5F-1125-34F1-3A11-25ABE0CD1B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88" t="23881" r="19489" b="57916"/>
            <a:stretch/>
          </p:blipFill>
          <p:spPr bwMode="auto">
            <a:xfrm>
              <a:off x="1393034" y="2583808"/>
              <a:ext cx="1381124" cy="88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Inhaltsplatzhalter 5">
              <a:extLst>
                <a:ext uri="{FF2B5EF4-FFF2-40B4-BE49-F238E27FC236}">
                  <a16:creationId xmlns:a16="http://schemas.microsoft.com/office/drawing/2014/main" id="{C6352444-1A38-C5FB-DF9C-6CA731EAC4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773"/>
            <a:stretch/>
          </p:blipFill>
          <p:spPr>
            <a:xfrm>
              <a:off x="2771777" y="2581427"/>
              <a:ext cx="278604" cy="8417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99D449F7-8C34-B897-033B-572BC98201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88" t="42030" r="19489" b="39767"/>
            <a:stretch/>
          </p:blipFill>
          <p:spPr bwMode="auto">
            <a:xfrm>
              <a:off x="1390653" y="3443804"/>
              <a:ext cx="1381124" cy="88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nhaltsplatzhalter 5">
              <a:extLst>
                <a:ext uri="{FF2B5EF4-FFF2-40B4-BE49-F238E27FC236}">
                  <a16:creationId xmlns:a16="http://schemas.microsoft.com/office/drawing/2014/main" id="{9E0B7BB6-CFC1-150F-69A5-5CAD567BD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773"/>
            <a:stretch/>
          </p:blipFill>
          <p:spPr>
            <a:xfrm>
              <a:off x="2771777" y="3446185"/>
              <a:ext cx="278604" cy="8417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8">
              <a:extLst>
                <a:ext uri="{FF2B5EF4-FFF2-40B4-BE49-F238E27FC236}">
                  <a16:creationId xmlns:a16="http://schemas.microsoft.com/office/drawing/2014/main" id="{5E60D92B-B856-05D3-B910-5BC1AFC160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88" t="60331" r="19489" b="21466"/>
            <a:stretch/>
          </p:blipFill>
          <p:spPr bwMode="auto">
            <a:xfrm>
              <a:off x="1390653" y="4310943"/>
              <a:ext cx="1381124" cy="88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Inhaltsplatzhalter 5">
              <a:extLst>
                <a:ext uri="{FF2B5EF4-FFF2-40B4-BE49-F238E27FC236}">
                  <a16:creationId xmlns:a16="http://schemas.microsoft.com/office/drawing/2014/main" id="{3E1D62DF-76CC-A0AC-5B23-5F01A417F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773"/>
            <a:stretch/>
          </p:blipFill>
          <p:spPr>
            <a:xfrm>
              <a:off x="2771777" y="4313324"/>
              <a:ext cx="278604" cy="8417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8">
              <a:extLst>
                <a:ext uri="{FF2B5EF4-FFF2-40B4-BE49-F238E27FC236}">
                  <a16:creationId xmlns:a16="http://schemas.microsoft.com/office/drawing/2014/main" id="{F3287AAF-840C-5BAB-2177-4C61EC14CD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88" t="78386" r="19489" b="333"/>
            <a:stretch/>
          </p:blipFill>
          <p:spPr bwMode="auto">
            <a:xfrm>
              <a:off x="1390653" y="5167514"/>
              <a:ext cx="1381124" cy="1030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Inhaltsplatzhalter 5">
              <a:extLst>
                <a:ext uri="{FF2B5EF4-FFF2-40B4-BE49-F238E27FC236}">
                  <a16:creationId xmlns:a16="http://schemas.microsoft.com/office/drawing/2014/main" id="{0BE5A192-D9F7-BBAB-E624-812AA0C1A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773"/>
            <a:stretch/>
          </p:blipFill>
          <p:spPr>
            <a:xfrm>
              <a:off x="2771777" y="5169896"/>
              <a:ext cx="278604" cy="841754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026" name="Picture 2" descr="Confounding Variable and Spurious Correlation: Key Challenge in Making  Causal Inference | by Vivekananda Das | Medium">
            <a:extLst>
              <a:ext uri="{FF2B5EF4-FFF2-40B4-BE49-F238E27FC236}">
                <a16:creationId xmlns:a16="http://schemas.microsoft.com/office/drawing/2014/main" id="{7DB0D4C0-65D3-B79D-7ABA-DFBE7703F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8" b="14953"/>
          <a:stretch/>
        </p:blipFill>
        <p:spPr bwMode="auto">
          <a:xfrm>
            <a:off x="7910721" y="56862"/>
            <a:ext cx="2771058" cy="104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3334C7DB-EB7C-A8C0-735A-9106D53FE3D3}"/>
              </a:ext>
            </a:extLst>
          </p:cNvPr>
          <p:cNvSpPr txBox="1"/>
          <p:nvPr/>
        </p:nvSpPr>
        <p:spPr>
          <a:xfrm>
            <a:off x="960120" y="6096121"/>
            <a:ext cx="39599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*Component also occurs in snapshot events</a:t>
            </a:r>
          </a:p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 2021-03-31 07:57:35.120000 Primary Quench at el. Position 141	</a:t>
            </a:r>
          </a:p>
        </p:txBody>
      </p:sp>
    </p:spTree>
    <p:extLst>
      <p:ext uri="{BB962C8B-B14F-4D97-AF65-F5344CB8AC3E}">
        <p14:creationId xmlns:p14="http://schemas.microsoft.com/office/powerpoint/2010/main" val="1960516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15AD0-2B2A-3B53-1E6D-1E34D695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Questions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2221A8-E801-9537-D61C-25AE3558C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8" name="Inhaltsplatzhalter 2">
            <a:extLst>
              <a:ext uri="{FF2B5EF4-FFF2-40B4-BE49-F238E27FC236}">
                <a16:creationId xmlns:a16="http://schemas.microsoft.com/office/drawing/2014/main" id="{729BB12F-6E35-4417-A9DD-DD3080377482}"/>
              </a:ext>
            </a:extLst>
          </p:cNvPr>
          <p:cNvSpPr txBox="1">
            <a:spLocks/>
          </p:cNvSpPr>
          <p:nvPr/>
        </p:nvSpPr>
        <p:spPr>
          <a:xfrm>
            <a:off x="609599" y="1325607"/>
            <a:ext cx="6730395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953D6F9-66E6-E325-BBFE-148D3A4527E1}"/>
              </a:ext>
            </a:extLst>
          </p:cNvPr>
          <p:cNvSpPr txBox="1">
            <a:spLocks/>
          </p:cNvSpPr>
          <p:nvPr/>
        </p:nvSpPr>
        <p:spPr>
          <a:xfrm>
            <a:off x="600509" y="1314796"/>
            <a:ext cx="11522666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Additional ideas for potential confounders</a:t>
            </a:r>
          </a:p>
        </p:txBody>
      </p:sp>
    </p:spTree>
    <p:extLst>
      <p:ext uri="{BB962C8B-B14F-4D97-AF65-F5344CB8AC3E}">
        <p14:creationId xmlns:p14="http://schemas.microsoft.com/office/powerpoint/2010/main" val="169332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15AD0-2B2A-3B53-1E6D-1E34D695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Potential next steps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2221A8-E801-9537-D61C-25AE3558C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8" name="Inhaltsplatzhalter 2">
            <a:extLst>
              <a:ext uri="{FF2B5EF4-FFF2-40B4-BE49-F238E27FC236}">
                <a16:creationId xmlns:a16="http://schemas.microsoft.com/office/drawing/2014/main" id="{729BB12F-6E35-4417-A9DD-DD3080377482}"/>
              </a:ext>
            </a:extLst>
          </p:cNvPr>
          <p:cNvSpPr txBox="1">
            <a:spLocks/>
          </p:cNvSpPr>
          <p:nvPr/>
        </p:nvSpPr>
        <p:spPr>
          <a:xfrm>
            <a:off x="609599" y="1325607"/>
            <a:ext cx="6730395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953D6F9-66E6-E325-BBFE-148D3A4527E1}"/>
              </a:ext>
            </a:extLst>
          </p:cNvPr>
          <p:cNvSpPr txBox="1">
            <a:spLocks/>
          </p:cNvSpPr>
          <p:nvPr/>
        </p:nvSpPr>
        <p:spPr>
          <a:xfrm>
            <a:off x="600508" y="1314796"/>
            <a:ext cx="11955781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r>
              <a:rPr lang="en-US" sz="1600" dirty="0"/>
              <a:t>What decisions/value can be made out of this analysis</a:t>
            </a:r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r>
              <a:rPr lang="en-US" sz="1600" dirty="0"/>
              <a:t>Focus on causal discovery:</a:t>
            </a:r>
          </a:p>
          <a:p>
            <a:r>
              <a:rPr lang="en-US" sz="1600" dirty="0"/>
              <a:t>Use data and PSPICE model to causal graph</a:t>
            </a:r>
          </a:p>
          <a:p>
            <a:r>
              <a:rPr lang="en-US" sz="1600" dirty="0"/>
              <a:t>Value: Improved understanding of  RB circuit behavior</a:t>
            </a:r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r>
              <a:rPr lang="en-US" sz="1600" dirty="0"/>
              <a:t>Focus on correlation to e.g. AFT data</a:t>
            </a:r>
          </a:p>
          <a:p>
            <a:pPr marL="48767" indent="0">
              <a:buNone/>
            </a:pPr>
            <a:endParaRPr lang="en-US" sz="1600" dirty="0"/>
          </a:p>
        </p:txBody>
      </p:sp>
      <p:pic>
        <p:nvPicPr>
          <p:cNvPr id="2050" name="Picture 2" descr="SAGE Research Methods - Research Methodology in the Social, Behavioural and  Life Sciences">
            <a:extLst>
              <a:ext uri="{FF2B5EF4-FFF2-40B4-BE49-F238E27FC236}">
                <a16:creationId xmlns:a16="http://schemas.microsoft.com/office/drawing/2014/main" id="{F6C8E114-751B-CA46-3CEC-0C6D18F37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625" y="914400"/>
            <a:ext cx="1950154" cy="115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62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</Words>
  <Application>Microsoft Office PowerPoint</Application>
  <PresentationFormat>Breitbild</PresentationFormat>
  <Paragraphs>136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Optima</vt:lpstr>
      <vt:lpstr>CERNcobrandi16-9</vt:lpstr>
      <vt:lpstr>RB Frequency Analysis</vt:lpstr>
      <vt:lpstr>1. Compare data to PSPICE simulations </vt:lpstr>
      <vt:lpstr>2. Frequency Position Maps</vt:lpstr>
      <vt:lpstr>3. Non-Negative Matrix Factorization</vt:lpstr>
      <vt:lpstr>4. Causal Discovery</vt:lpstr>
      <vt:lpstr>Questions</vt:lpstr>
      <vt:lpstr>Potential next steps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1383</cp:revision>
  <cp:lastPrinted>2020-05-13T09:15:16Z</cp:lastPrinted>
  <dcterms:created xsi:type="dcterms:W3CDTF">2019-07-26T06:24:56Z</dcterms:created>
  <dcterms:modified xsi:type="dcterms:W3CDTF">2023-01-11T16:20:15Z</dcterms:modified>
</cp:coreProperties>
</file>